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</p:sldMasterIdLst>
  <p:notesMasterIdLst>
    <p:notesMasterId r:id="rId60"/>
  </p:notesMasterIdLst>
  <p:sldIdLst>
    <p:sldId id="256" r:id="rId3"/>
    <p:sldId id="257" r:id="rId4"/>
    <p:sldId id="325" r:id="rId5"/>
    <p:sldId id="285" r:id="rId6"/>
    <p:sldId id="262" r:id="rId7"/>
    <p:sldId id="326" r:id="rId8"/>
    <p:sldId id="329" r:id="rId9"/>
    <p:sldId id="330" r:id="rId10"/>
    <p:sldId id="328" r:id="rId11"/>
    <p:sldId id="261" r:id="rId12"/>
    <p:sldId id="308" r:id="rId13"/>
    <p:sldId id="331" r:id="rId14"/>
    <p:sldId id="309" r:id="rId15"/>
    <p:sldId id="263" r:id="rId16"/>
    <p:sldId id="310" r:id="rId17"/>
    <p:sldId id="332" r:id="rId18"/>
    <p:sldId id="335" r:id="rId19"/>
    <p:sldId id="333" r:id="rId20"/>
    <p:sldId id="334" r:id="rId21"/>
    <p:sldId id="264" r:id="rId22"/>
    <p:sldId id="336" r:id="rId23"/>
    <p:sldId id="288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268" r:id="rId32"/>
    <p:sldId id="344" r:id="rId33"/>
    <p:sldId id="345" r:id="rId34"/>
    <p:sldId id="346" r:id="rId35"/>
    <p:sldId id="311" r:id="rId36"/>
    <p:sldId id="690" r:id="rId37"/>
    <p:sldId id="622" r:id="rId38"/>
    <p:sldId id="694" r:id="rId39"/>
    <p:sldId id="695" r:id="rId40"/>
    <p:sldId id="696" r:id="rId41"/>
    <p:sldId id="697" r:id="rId42"/>
    <p:sldId id="698" r:id="rId43"/>
    <p:sldId id="699" r:id="rId44"/>
    <p:sldId id="700" r:id="rId45"/>
    <p:sldId id="701" r:id="rId46"/>
    <p:sldId id="702" r:id="rId47"/>
    <p:sldId id="705" r:id="rId48"/>
    <p:sldId id="703" r:id="rId49"/>
    <p:sldId id="706" r:id="rId50"/>
    <p:sldId id="704" r:id="rId51"/>
    <p:sldId id="707" r:id="rId52"/>
    <p:sldId id="708" r:id="rId53"/>
    <p:sldId id="709" r:id="rId54"/>
    <p:sldId id="710" r:id="rId55"/>
    <p:sldId id="712" r:id="rId56"/>
    <p:sldId id="713" r:id="rId57"/>
    <p:sldId id="284" r:id="rId58"/>
    <p:sldId id="305" r:id="rId59"/>
  </p:sldIdLst>
  <p:sldSz cx="9144000" cy="5143500" type="screen16x9"/>
  <p:notesSz cx="6858000" cy="9144000"/>
  <p:embeddedFontLst>
    <p:embeddedFont>
      <p:font typeface="Amatic SC" pitchFamily="2" charset="-79"/>
      <p:regular r:id="rId61"/>
      <p:bold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Inconsolata" pitchFamily="49" charset="77"/>
      <p:regular r:id="rId67"/>
      <p:bold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  <p:embeddedFont>
      <p:font typeface="Roboto Light" panose="02000000000000000000" pitchFamily="2" charset="0"/>
      <p:regular r:id="rId73"/>
      <p:bold r:id="rId74"/>
      <p:italic r:id="rId75"/>
      <p:boldItalic r:id="rId76"/>
    </p:embeddedFont>
    <p:embeddedFont>
      <p:font typeface="Roboto Medium" panose="02000000000000000000" pitchFamily="2" charset="0"/>
      <p:regular r:id="rId77"/>
      <p:bold r:id="rId78"/>
      <p:italic r:id="rId79"/>
      <p:boldItalic r:id="rId80"/>
    </p:embeddedFont>
    <p:embeddedFont>
      <p:font typeface="Roboto Thin" panose="02000000000000000000" pitchFamily="2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1"/>
    <p:restoredTop sz="94694"/>
  </p:normalViewPr>
  <p:slideViewPr>
    <p:cSldViewPr snapToGrid="0">
      <p:cViewPr varScale="1">
        <p:scale>
          <a:sx n="130" d="100"/>
          <a:sy n="130" d="100"/>
        </p:scale>
        <p:origin x="208" y="696"/>
      </p:cViewPr>
      <p:guideLst>
        <p:guide orient="horz" pos="26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font" Target="fonts/font2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6.fntdata"/><Relationship Id="rId87" Type="http://schemas.openxmlformats.org/officeDocument/2006/relationships/theme" Target="theme/theme1.xml"/><Relationship Id="rId61" Type="http://schemas.openxmlformats.org/officeDocument/2006/relationships/font" Target="fonts/font1.fntdata"/><Relationship Id="rId8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g406bb905c8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98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406bb905c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g406bb905c8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406bb905c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061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406bb905c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106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406bb905c8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504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g406bb905c8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g406bb905c8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5287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6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06bb905c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406bb905c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406bb905c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91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06bb905c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406bb905c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406bb905c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923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06bb905c8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406bb905c8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g406bb905c8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0052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10f16c6d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10f16c6d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889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g406bb905c8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91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71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7103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621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4c788a4daf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1159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406bb905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/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6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0"/>
            <a:ext cx="9164595" cy="51435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050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2803209"/>
            <a:ext cx="6335858" cy="2571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4905177"/>
            <a:ext cx="2787650" cy="1846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</a:t>
            </a:r>
            <a:r>
              <a:rPr lang="en-US" sz="6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215157"/>
            <a:ext cx="8229600" cy="653895"/>
          </a:xfrm>
        </p:spPr>
        <p:txBody>
          <a:bodyPr numCol="1">
            <a:normAutofit/>
          </a:bodyPr>
          <a:lstStyle>
            <a:lvl1pPr algn="l">
              <a:defRPr sz="3075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2" y="1878032"/>
            <a:ext cx="2700337" cy="285750"/>
          </a:xfrm>
        </p:spPr>
        <p:txBody>
          <a:bodyPr numCol="1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4" y="2971800"/>
            <a:ext cx="2243137" cy="285750"/>
          </a:xfrm>
        </p:spPr>
        <p:txBody>
          <a:bodyPr numCol="1">
            <a:no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1" y="2971800"/>
            <a:ext cx="2700337" cy="285750"/>
          </a:xfrm>
        </p:spPr>
        <p:txBody>
          <a:bodyPr numCol="1">
            <a:noAutofit/>
          </a:bodyPr>
          <a:lstStyle>
            <a:lvl1pPr marL="0" indent="0">
              <a:buNone/>
              <a:defRPr sz="15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817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1" y="4814223"/>
            <a:ext cx="9155741" cy="343311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490391"/>
          </a:xfrm>
        </p:spPr>
        <p:txBody>
          <a:bodyPr numCol="1">
            <a:norm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4905177"/>
            <a:ext cx="2787650" cy="1846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6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6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90391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2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6" r:id="rId47"/>
    <p:sldLayoutId id="2147483717" r:id="rId48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greg/Downloads/Activities/01-Par_Null_Hypothesis/README.md" TargetMode="Externa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7-ProjectOne/3/Activities/02-Ins_TTest/Solved/Ins_1samp_ttest.ipynb" TargetMode="Externa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7-ProjectOne/3/Activities/02-Ins_TTest/Solved/Ins_independent_ttest.ipynb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7-ProjectOne/3/Activities/03-Stu_Sardines/Unsolved/Stu_Sardines.ipynb" TargetMode="Externa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7-ProjectOne/3/Activities/03-Stu_Sardines/Solved/Stu_Sardines.ipynb" TargetMode="Externa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4925378/" TargetMode="Externa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7-ProjectOne/3/Activities/04-Ins_ANOVA/Solved/mosquito_anova.ipynb" TargetMode="Externa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7-ProjectOne/3/Activities/05-Stu_ANOVA/Unsolved/hair_anova.ipynb" TargetMode="Externa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7-ProjectOne/3/Activities/05-Stu_ANOVA/Solved/hair_anova.ipynb" TargetMode="Externa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localhost:8888/notebooks/7-ProjectOne/3/Activities/06-Ins_Chi_Square/Solved/Ins-Chi_square.ipynb" TargetMode="External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7-ProjectOne/3/Activities/07-Stu_Chi_Square/Unsolved/Stu-Cafes.ipynb" TargetMode="External"/><Relationship Id="rId2" Type="http://schemas.openxmlformats.org/officeDocument/2006/relationships/hyperlink" Target="http://localhost:8888/edit/7-ProjectOne/3/Activities/07-Stu_Chi_Square/README.md" TargetMode="Externa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:8888/notebooks/7-ProjectOne/3/Activities/07-Stu_Chi_Square/Solved/Stu-Cafes.ipynb" TargetMode="Externa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 4.3</a:t>
            </a:r>
            <a:endParaRPr dirty="0"/>
          </a:p>
        </p:txBody>
      </p:sp>
      <p:sp>
        <p:nvSpPr>
          <p:cNvPr id="1041" name="Google Shape;1041;p6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Testing</a:t>
            </a:r>
            <a:br>
              <a:rPr lang="en" dirty="0"/>
            </a:br>
            <a:r>
              <a:rPr lang="en" dirty="0"/>
              <a:t>&amp;</a:t>
            </a:r>
            <a:br>
              <a:rPr lang="en" dirty="0"/>
            </a:br>
            <a:r>
              <a:rPr lang="en" dirty="0"/>
              <a:t>Statistical Tests</a:t>
            </a:r>
            <a:endParaRPr dirty="0"/>
          </a:p>
        </p:txBody>
      </p:sp>
      <p:sp>
        <p:nvSpPr>
          <p:cNvPr id="1042" name="Google Shape;1042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Partners:</a:t>
            </a:r>
            <a:br>
              <a:rPr lang="en" dirty="0"/>
            </a:br>
            <a:r>
              <a:rPr lang="en" dirty="0"/>
              <a:t>Forming a Null Hypothesis</a:t>
            </a:r>
            <a:endParaRPr dirty="0"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A7B7-CB72-0447-8C0D-5B88DC12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Partners: Forming a NULL Hypothesis (6:50 – 7:00pm)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6BC2FF-C6DE-6B45-AB0D-AAEEF0EF7AA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CD5E4-67ED-D540-A95C-EADB565D38C4}"/>
              </a:ext>
            </a:extLst>
          </p:cNvPr>
          <p:cNvSpPr txBox="1"/>
          <p:nvPr/>
        </p:nvSpPr>
        <p:spPr>
          <a:xfrm>
            <a:off x="556591" y="1009816"/>
            <a:ext cx="684354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in pairs to convert the following questions into Hypothesis and Null Hypothesis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Files: </a:t>
            </a:r>
            <a:r>
              <a:rPr lang="en-US" dirty="0">
                <a:hlinkClick r:id="rId2"/>
              </a:rPr>
              <a:t>01-Par</a:t>
            </a:r>
            <a:r>
              <a:rPr lang="en-US" i="1" dirty="0">
                <a:hlinkClick r:id="rId2"/>
              </a:rPr>
              <a:t>Null</a:t>
            </a:r>
            <a:r>
              <a:rPr lang="en-US" dirty="0">
                <a:hlinkClick r:id="rId2"/>
              </a:rPr>
              <a:t>Hypothesis/README.md</a:t>
            </a:r>
            <a:endParaRPr lang="en-US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Instructions</a:t>
            </a: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 the following Questions into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	an Hypothesis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	a Null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Dark Chocolate affect arterial function in healthy individuals?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Coffee have anti-aging properties?</a:t>
            </a:r>
          </a:p>
          <a:p>
            <a:br>
              <a:rPr lang="en-US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897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Everyone:</a:t>
            </a:r>
            <a:br>
              <a:rPr lang="en" dirty="0"/>
            </a:br>
            <a:r>
              <a:rPr lang="en" dirty="0"/>
              <a:t>Review the Null Hypothesis</a:t>
            </a:r>
            <a:endParaRPr dirty="0"/>
          </a:p>
        </p:txBody>
      </p:sp>
      <p:sp>
        <p:nvSpPr>
          <p:cNvPr id="1081" name="Google Shape;108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320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48AD-9311-6D44-9ED7-122963B1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The Null Hypothesis (7:00 – 7:05)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49A99D-1C0E-A847-838C-5F8D859356A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178EC-48F1-334B-869F-8B22A23314C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8741"/>
            <a:ext cx="9144000" cy="404770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Call on random groups to share their answers</a:t>
            </a:r>
          </a:p>
          <a:p>
            <a:pPr lvl="1"/>
            <a:r>
              <a:rPr lang="en-US" dirty="0"/>
              <a:t>Does Dark Chocolate affect arterial function in healthy individuals?</a:t>
            </a:r>
          </a:p>
          <a:p>
            <a:pPr lvl="1"/>
            <a:r>
              <a:rPr lang="en-US" dirty="0"/>
              <a:t>Hypothesis - If dark chocolate is related to arterial function in healthy individuals, then consuming 30g of dark chocolate for 1 year will result in improved arterial function.</a:t>
            </a:r>
          </a:p>
          <a:p>
            <a:pPr lvl="1"/>
            <a:r>
              <a:rPr lang="en-US" dirty="0"/>
              <a:t>Null Hypothesis - If dark chocolate is not related to arterial function in healthy individuals, then consuming 30g of dark chocolate over for 1 year will show no improvement in arterial function.</a:t>
            </a:r>
          </a:p>
          <a:p>
            <a:pPr lvl="1"/>
            <a:r>
              <a:rPr lang="en-US" dirty="0"/>
              <a:t>Does Coffee have anti-aging properties?</a:t>
            </a:r>
          </a:p>
          <a:p>
            <a:pPr lvl="1"/>
            <a:r>
              <a:rPr lang="en-US" dirty="0"/>
              <a:t>Hypothesis - If coffee consumption is related to anti-aging properties, then consuming 400 mg of coffee daily will reduce mortality from age related disease such as heart disease.</a:t>
            </a:r>
          </a:p>
          <a:p>
            <a:pPr lvl="1"/>
            <a:r>
              <a:rPr lang="en-US" dirty="0"/>
              <a:t>Null Hypothesis - If coffee consumption is not related to anti-aging properties, then consuming 400 mg of coffee daily will not show a reduction in age related disease such as heart disease.</a:t>
            </a:r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06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T-Test</a:t>
            </a:r>
            <a:endParaRPr dirty="0"/>
          </a:p>
        </p:txBody>
      </p:sp>
      <p:sp>
        <p:nvSpPr>
          <p:cNvPr id="1105" name="Google Shape;1105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48AD-9311-6D44-9ED7-122963B1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T-Test (7:05-7:15)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49A99D-1C0E-A847-838C-5F8D859356A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178EC-48F1-334B-869F-8B22A23314C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8741"/>
            <a:ext cx="9144000" cy="4047709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A common question in statistics is whether or not one group is significantly different from another group.</a:t>
            </a:r>
          </a:p>
          <a:p>
            <a:pPr lvl="1"/>
            <a:r>
              <a:rPr lang="en-US" dirty="0"/>
              <a:t>The set of entities under study is referred to as the </a:t>
            </a:r>
            <a:r>
              <a:rPr lang="en-US" sz="1800" b="1" dirty="0"/>
              <a:t>population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While a subset of population is referred to as a </a:t>
            </a:r>
            <a:r>
              <a:rPr lang="en-US" sz="1800" b="1" dirty="0"/>
              <a:t>sample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T-Test can be used to </a:t>
            </a:r>
          </a:p>
          <a:p>
            <a:pPr lvl="2"/>
            <a:r>
              <a:rPr lang="en-US" dirty="0"/>
              <a:t>compare the mean of a sample to the population (1 Sample T-Test) </a:t>
            </a:r>
          </a:p>
          <a:p>
            <a:pPr lvl="2"/>
            <a:r>
              <a:rPr lang="en-US" dirty="0"/>
              <a:t>or the difference between population means (Independent T-Test).</a:t>
            </a:r>
          </a:p>
          <a:p>
            <a:pPr lvl="1"/>
            <a:r>
              <a:rPr lang="en-US" dirty="0"/>
              <a:t>The null hypothesis assumes that the two means are equal. </a:t>
            </a:r>
          </a:p>
          <a:p>
            <a:pPr lvl="1"/>
            <a:r>
              <a:rPr lang="en-US" sz="1600" b="1" dirty="0"/>
              <a:t>Therefore, the goal of the T-Test is to reject the Null Hypothesis.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3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48AD-9311-6D44-9ED7-122963B1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T-Test (7:05-7:15)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49A99D-1C0E-A847-838C-5F8D859356A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178EC-48F1-334B-869F-8B22A23314C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8741"/>
            <a:ext cx="9144000" cy="4047709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A common question in statistics is whether or not one group is significantly different from another group.</a:t>
            </a:r>
          </a:p>
          <a:p>
            <a:pPr lvl="1"/>
            <a:r>
              <a:rPr lang="en-US" dirty="0"/>
              <a:t>The set of entities under study is referred to as the </a:t>
            </a:r>
            <a:r>
              <a:rPr lang="en-US" sz="1800" b="1" dirty="0"/>
              <a:t>population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While a subset of population is referred to as a </a:t>
            </a:r>
            <a:r>
              <a:rPr lang="en-US" sz="1800" b="1" dirty="0"/>
              <a:t>sample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T-Test can be used to </a:t>
            </a:r>
          </a:p>
          <a:p>
            <a:pPr lvl="2"/>
            <a:r>
              <a:rPr lang="en-US" dirty="0"/>
              <a:t>compare the mean of a sample to the population (1 Sample T-Test) </a:t>
            </a:r>
          </a:p>
          <a:p>
            <a:pPr lvl="2"/>
            <a:r>
              <a:rPr lang="en-US" dirty="0"/>
              <a:t>or the difference between population means (Independent T-Test).</a:t>
            </a:r>
          </a:p>
          <a:p>
            <a:pPr lvl="1"/>
            <a:r>
              <a:rPr lang="en-US" dirty="0"/>
              <a:t>The null hypothesis assumes that the two means are equal. </a:t>
            </a:r>
          </a:p>
          <a:p>
            <a:pPr lvl="1"/>
            <a:r>
              <a:rPr lang="en-US" sz="1600" b="1" dirty="0"/>
              <a:t>Therefore, the goal of the T-Test is to reject the Null Hypothesis.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10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48AD-9311-6D44-9ED7-122963B1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P-Value (Significance) (7:05-7:15)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49A99D-1C0E-A847-838C-5F8D859356A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178EC-48F1-334B-869F-8B22A23314C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8741"/>
            <a:ext cx="9144000" cy="4047709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The P-Value or ”probability value” (or significance)</a:t>
            </a:r>
          </a:p>
          <a:p>
            <a:endParaRPr lang="en-US" sz="2000" dirty="0"/>
          </a:p>
          <a:p>
            <a:r>
              <a:rPr lang="en-US" sz="2000" dirty="0"/>
              <a:t>for a given statistical model, </a:t>
            </a:r>
          </a:p>
          <a:p>
            <a:endParaRPr lang="en-US" sz="2000" dirty="0"/>
          </a:p>
          <a:p>
            <a:r>
              <a:rPr lang="en-US" sz="2000" dirty="0"/>
              <a:t>is the probability that, </a:t>
            </a:r>
          </a:p>
          <a:p>
            <a:r>
              <a:rPr lang="en-US" sz="2000" dirty="0"/>
              <a:t>when the null hypothesis is true, </a:t>
            </a:r>
          </a:p>
          <a:p>
            <a:r>
              <a:rPr lang="en-US" sz="2000" dirty="0"/>
              <a:t>the statistical summary</a:t>
            </a:r>
          </a:p>
          <a:p>
            <a:pPr lvl="1"/>
            <a:r>
              <a:rPr lang="en-US" sz="2000" dirty="0"/>
              <a:t>(such as the absolute value of the sample mean difference between two compared groups)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would be greater than or equal to the actual observed results.</a:t>
            </a:r>
          </a:p>
          <a:p>
            <a:pPr marL="13970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807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48AD-9311-6D44-9ED7-122963B1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One-Sample T-Test (7:05-7:15)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49A99D-1C0E-A847-838C-5F8D859356A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178EC-48F1-334B-869F-8B22A23314C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8741"/>
            <a:ext cx="9144000" cy="4047709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http://localhost:8888/notebooks/7-ProjectOne/3/Activities/02-Ins_TTest/Solved/Ins_1samp_ttest.ipynb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One Sample T-Tests are used to compare the sample mean to the population mean.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pvalue</a:t>
            </a:r>
            <a:r>
              <a:rPr lang="en-US" dirty="0"/>
              <a:t> of the first example is </a:t>
            </a:r>
            <a:r>
              <a:rPr lang="en-US" b="1" u="sng" dirty="0"/>
              <a:t>not statistically significant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assuming a significance of </a:t>
            </a:r>
            <a:r>
              <a:rPr lang="en-US" dirty="0" err="1"/>
              <a:t>pvalue</a:t>
            </a:r>
            <a:r>
              <a:rPr lang="en-US" dirty="0"/>
              <a:t> &lt; 0.05.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</a:rPr>
              <a:t># T-Test Output:</a:t>
            </a:r>
          </a:p>
          <a:p>
            <a:r>
              <a:rPr lang="en-US" dirty="0">
                <a:latin typeface="Courier New" panose="02070309020205020404" pitchFamily="49" charset="0"/>
              </a:rPr>
              <a:t>Ttest_1sampResult(statistic=-0.912976906342992, 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</a:rPr>
              <a:t>pvalue</a:t>
            </a:r>
            <a:r>
              <a:rPr lang="en-US" b="1" dirty="0">
                <a:latin typeface="Courier New" panose="02070309020205020404" pitchFamily="49" charset="0"/>
              </a:rPr>
              <a:t>=0.36235943886051503) (</a:t>
            </a:r>
            <a:r>
              <a:rPr lang="en-US" b="1" dirty="0" err="1">
                <a:latin typeface="Courier New" panose="02070309020205020404" pitchFamily="49" charset="0"/>
              </a:rPr>
              <a:t>pvalue</a:t>
            </a:r>
            <a:r>
              <a:rPr lang="en-US" b="1" dirty="0">
                <a:latin typeface="Courier New" panose="02070309020205020404" pitchFamily="49" charset="0"/>
              </a:rPr>
              <a:t> is &gt; 0.05, so it’s not significant)</a:t>
            </a:r>
          </a:p>
          <a:p>
            <a:endParaRPr lang="en-US" dirty="0"/>
          </a:p>
          <a:p>
            <a:r>
              <a:rPr lang="en-US" dirty="0"/>
              <a:t>The second dataset has a larger difference in means which results in a statistically significant </a:t>
            </a:r>
            <a:r>
              <a:rPr lang="en-US" dirty="0" err="1"/>
              <a:t>pvalue</a:t>
            </a:r>
            <a:r>
              <a:rPr lang="en-US" dirty="0"/>
              <a:t>.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T-Test Output: </a:t>
            </a:r>
          </a:p>
          <a:p>
            <a:pPr marL="1397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Ttest_1sampResult(statistic=-31.293376800980507,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=8.6800698449009275e-79)</a:t>
            </a:r>
            <a:r>
              <a:rPr lang="en-US" b="1" dirty="0">
                <a:latin typeface="Courier New" panose="02070309020205020404" pitchFamily="49" charset="0"/>
              </a:rPr>
              <a:t> (</a:t>
            </a:r>
            <a:r>
              <a:rPr lang="en-US" b="1" dirty="0" err="1">
                <a:latin typeface="Courier New" panose="02070309020205020404" pitchFamily="49" charset="0"/>
              </a:rPr>
              <a:t>pvalue</a:t>
            </a:r>
            <a:r>
              <a:rPr lang="en-US" b="1" dirty="0">
                <a:latin typeface="Courier New" panose="02070309020205020404" pitchFamily="49" charset="0"/>
              </a:rPr>
              <a:t> is ~= 0.0, so it IS significant)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48AD-9311-6D44-9ED7-122963B1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Two-Sample T-Test (7:05-7:15)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49A99D-1C0E-A847-838C-5F8D859356A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178EC-48F1-334B-869F-8B22A23314C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858741"/>
            <a:ext cx="9144000" cy="4047709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http://localhost:8888/notebooks/7-ProjectOne/3/Activities/02-Ins_TTest/Solved/Ins_independent_ttest.ipynb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Two Sample T-Test I used  to compare two population means.</a:t>
            </a:r>
          </a:p>
          <a:p>
            <a:r>
              <a:rPr lang="en-US" dirty="0"/>
              <a:t>The Independent T-Test can be used to compare the means of two populations.</a:t>
            </a:r>
          </a:p>
          <a:p>
            <a:endParaRPr lang="en-US" dirty="0"/>
          </a:p>
          <a:p>
            <a:r>
              <a:rPr lang="en-US" dirty="0"/>
              <a:t>The two groups (populations) should be independent from each other </a:t>
            </a:r>
            <a:br>
              <a:rPr lang="en-US" dirty="0"/>
            </a:br>
            <a:r>
              <a:rPr lang="en-US" dirty="0"/>
              <a:t>(i.e. a test subject in one group could not be in the second group).</a:t>
            </a:r>
          </a:p>
          <a:p>
            <a:endParaRPr lang="en-US" dirty="0"/>
          </a:p>
          <a:p>
            <a:r>
              <a:rPr lang="en-US" dirty="0"/>
              <a:t>The underlying assumptions for this test are independence, normality, and homogeneity.</a:t>
            </a:r>
          </a:p>
          <a:p>
            <a:r>
              <a:rPr lang="en-US" dirty="0"/>
              <a:t>The </a:t>
            </a:r>
            <a:r>
              <a:rPr lang="en-US" dirty="0" err="1"/>
              <a:t>scipy.stats.ttest_ind</a:t>
            </a:r>
            <a:r>
              <a:rPr lang="en-US" dirty="0"/>
              <a:t> function is used to perform the calculations.</a:t>
            </a:r>
          </a:p>
          <a:p>
            <a:r>
              <a:rPr lang="en-US" dirty="0"/>
              <a:t>The parameter </a:t>
            </a:r>
            <a:r>
              <a:rPr lang="en-US" u="sng" dirty="0" err="1"/>
              <a:t>equal_var</a:t>
            </a:r>
            <a:r>
              <a:rPr lang="en-US" u="sng" dirty="0"/>
              <a:t>=False</a:t>
            </a:r>
            <a:r>
              <a:rPr lang="en-US" dirty="0"/>
              <a:t> performs a Welch’s T-test which does not assume equal population variance (homogeneity).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u="sng" dirty="0" err="1"/>
              <a:t>pvalue</a:t>
            </a:r>
            <a:r>
              <a:rPr lang="en-US" u="sng" dirty="0"/>
              <a:t> of 0.096</a:t>
            </a:r>
            <a:r>
              <a:rPr lang="en-US" dirty="0"/>
              <a:t> in the first example is not statistically significant assuming a p value &lt; 0.05.</a:t>
            </a:r>
          </a:p>
          <a:p>
            <a:endParaRPr lang="en-US" dirty="0"/>
          </a:p>
          <a:p>
            <a:r>
              <a:rPr lang="en-US" dirty="0"/>
              <a:t> However, the second dataset has a larger difference in means </a:t>
            </a:r>
            <a:br>
              <a:rPr lang="en-US" dirty="0"/>
            </a:br>
            <a:r>
              <a:rPr lang="en-US" dirty="0"/>
              <a:t>which does reject the null hypothesis (p value &lt; 0.05).</a:t>
            </a:r>
          </a:p>
        </p:txBody>
      </p:sp>
    </p:spTree>
    <p:extLst>
      <p:ext uri="{BB962C8B-B14F-4D97-AF65-F5344CB8AC3E}">
        <p14:creationId xmlns:p14="http://schemas.microsoft.com/office/powerpoint/2010/main" val="101469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1113" name="Google Shape;111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EC0D82-1AB9-5147-B62D-0210B2498F6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07236-034B-F541-9E52-895F552D2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18" y="831850"/>
            <a:ext cx="6186832" cy="408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</a:t>
            </a:r>
            <a:br>
              <a:rPr lang="en" dirty="0"/>
            </a:br>
            <a:r>
              <a:rPr lang="en" dirty="0"/>
              <a:t>T-Test</a:t>
            </a:r>
            <a:endParaRPr dirty="0"/>
          </a:p>
        </p:txBody>
      </p:sp>
      <p:sp>
        <p:nvSpPr>
          <p:cNvPr id="1105" name="Google Shape;1105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906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T-Test (7:15-7:30)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BC773-6055-4A43-A02F-DA1225E608E9}"/>
              </a:ext>
            </a:extLst>
          </p:cNvPr>
          <p:cNvSpPr txBox="1"/>
          <p:nvPr/>
        </p:nvSpPr>
        <p:spPr>
          <a:xfrm>
            <a:off x="286247" y="723569"/>
            <a:ext cx="853328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Use the T-Test to compare the differences in </a:t>
            </a:r>
          </a:p>
          <a:p>
            <a:r>
              <a:rPr lang="en-US" sz="2400" dirty="0">
                <a:latin typeface="+mj-lt"/>
              </a:rPr>
              <a:t>Adult Sardine Vertebrae counts from two different locations.</a:t>
            </a:r>
          </a:p>
          <a:p>
            <a:br>
              <a:rPr lang="en-US" sz="2400" dirty="0">
                <a:latin typeface="+mj-lt"/>
                <a:hlinkClick r:id="rId2"/>
              </a:rPr>
            </a:br>
            <a:r>
              <a:rPr lang="en-US" sz="2400" dirty="0">
                <a:latin typeface="+mj-lt"/>
                <a:hlinkClick r:id="rId2"/>
              </a:rPr>
              <a:t>http://localhost:8888/notebooks/7-ProjectOne/3/Activities/03-Stu_Sardines/Unsolved/Stu_Sardines.ipynb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b="1" dirty="0">
                <a:latin typeface="+mj-lt"/>
              </a:rPr>
              <a:t>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Calculate the mean for each population.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 a T-Test to determine if there is a statistically significant difference in the number of vertebrae of Adult Sardines in Alaska vs. San Diego.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It is up to you to determine if you should use a One Sample or Independent t-test</a:t>
            </a:r>
            <a:r>
              <a:rPr lang="en-US" sz="2400" dirty="0">
                <a:latin typeface="+mj-lt"/>
              </a:rPr>
              <a:t>.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024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Everyone:</a:t>
            </a:r>
            <a:br>
              <a:rPr lang="en" dirty="0"/>
            </a:br>
            <a:r>
              <a:rPr lang="en" dirty="0"/>
              <a:t>Review T-Test</a:t>
            </a:r>
            <a:endParaRPr dirty="0"/>
          </a:p>
        </p:txBody>
      </p:sp>
      <p:sp>
        <p:nvSpPr>
          <p:cNvPr id="1105" name="Google Shape;1105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407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T-Test (7:30-7:35)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BC773-6055-4A43-A02F-DA1225E608E9}"/>
              </a:ext>
            </a:extLst>
          </p:cNvPr>
          <p:cNvSpPr txBox="1"/>
          <p:nvPr/>
        </p:nvSpPr>
        <p:spPr>
          <a:xfrm>
            <a:off x="286247" y="723569"/>
            <a:ext cx="853328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Did the solution require a One Sample or Independent (Two Sample) T-Test?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We are comparing two independent populations, so an Independent T-Test is required.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hlinkClick r:id="rId2"/>
              </a:rPr>
              <a:t>http://localhost:8888/notebooks/7-ProjectOne/3/Activities/03-Stu_Sardines/Solved/Stu_Sardines.ipynb</a:t>
            </a:r>
            <a:endParaRPr lang="en-US" dirty="0"/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metadata indicates that location=1 corresponds to Alaska and location=6 corresponds to San Diego.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means for both of these populations appear to be very similar.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</a:t>
            </a:r>
            <a:r>
              <a:rPr lang="en-US" b="1" u="sng" dirty="0" err="1">
                <a:latin typeface="+mj-lt"/>
              </a:rPr>
              <a:t>pvalue</a:t>
            </a:r>
            <a:r>
              <a:rPr lang="en-US" b="1" u="sng" dirty="0">
                <a:latin typeface="+mj-lt"/>
              </a:rPr>
              <a:t> of 0.607</a:t>
            </a:r>
            <a:r>
              <a:rPr lang="en-US" dirty="0">
                <a:latin typeface="+mj-lt"/>
              </a:rPr>
              <a:t> does not reject the null hypothesis.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49925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ANOVA</a:t>
            </a:r>
            <a:endParaRPr dirty="0"/>
          </a:p>
        </p:txBody>
      </p:sp>
      <p:sp>
        <p:nvSpPr>
          <p:cNvPr id="1105" name="Google Shape;1105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640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(7:35-7:45)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often want to compare the means of more than two groups.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previous activity, we may be interested in knowing if any of the locations had significant differences from the other locations.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an Analysis of Variance (ANOVA) test to compare more than one 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	Is a test to compare the means of multiple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	Assumes the Null Hypothesis that </a:t>
            </a:r>
            <a:r>
              <a:rPr lang="en-US" b="1" u="sng" dirty="0"/>
              <a:t>there is no difference between groups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	Any mean that is significantly different from the rest will result in a </a:t>
            </a:r>
            <a:r>
              <a:rPr lang="en-US" b="1" u="sng" dirty="0"/>
              <a:t>low p-value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069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(7:35-7:45)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https://www.ncbi.nlm.nih.gov/pmc/articles/PMC4925378/ 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paper compares 5 treatments to reduce Mosquito/Human contact.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ANOVA is applied to compare all 5 treatments for statistical significance.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ANOVA only implies a </a:t>
            </a:r>
            <a:r>
              <a:rPr lang="en-US" sz="1800" b="1" dirty="0"/>
              <a:t>statistically significant difference</a:t>
            </a:r>
            <a:br>
              <a:rPr lang="en-US" sz="1800" b="1" dirty="0"/>
            </a:br>
            <a:r>
              <a:rPr lang="en-US" sz="1800" dirty="0"/>
              <a:t>between the group means,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*	but further analysis has to be completed between the groups.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3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(7:35-7:45)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http://localhost:8888/notebooks/7-ProjectOne/3/Activities/04-Ins_ANOVA/Solved/mosquito_anova.ipynb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boxplots of each treatment indicate a difference in at least one of the treatments.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 treatments can be filtered in pandas to separate the groups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Extract individual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group1 = df[df["treatment"] == 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group2 = df[df["treatment"] == 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group3 = df[df["treatment"] == 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group4 = df[df["treatment"] == 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group5 = df[df["treatment"] == 5]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dirty="0" err="1"/>
              <a:t>f_oneway</a:t>
            </a:r>
            <a:r>
              <a:rPr lang="en-US" dirty="0"/>
              <a:t> function in </a:t>
            </a:r>
            <a:r>
              <a:rPr lang="en-US" dirty="0" err="1"/>
              <a:t>scipy.stats</a:t>
            </a:r>
            <a:r>
              <a:rPr lang="en-US" dirty="0"/>
              <a:t> is used to test the null hypothesis that two or more groups have the same population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stats.f_oneway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(group1, group2, group3, group4, group5)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The p-value of 0.00192 matches the reported p-value from the original paper.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92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(7:35-7:45)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ANOVA only indicates that the </a:t>
            </a:r>
            <a:r>
              <a:rPr lang="en-US" sz="1800" b="1" u="sng" dirty="0"/>
              <a:t>group means are different,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but additional testing is required to compare specific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are important assumptions that must be satisfied </a:t>
            </a:r>
            <a:br>
              <a:rPr lang="en-US" sz="1800" dirty="0"/>
            </a:br>
            <a:r>
              <a:rPr lang="en-US" sz="1800" dirty="0"/>
              <a:t>before the p-value can be considered valid.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following assumptions are from the </a:t>
            </a:r>
            <a:r>
              <a:rPr lang="en-US" sz="1800" dirty="0" err="1"/>
              <a:t>scipy.stats</a:t>
            </a:r>
            <a:r>
              <a:rPr lang="en-US" sz="1800" dirty="0"/>
              <a:t> documentation: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 	The samples are independent.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 	Each sample is from a normally distributed population.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 	The population standard deviations of the groups are all equal.</a:t>
            </a:r>
          </a:p>
        </p:txBody>
      </p:sp>
    </p:spTree>
    <p:extLst>
      <p:ext uri="{BB962C8B-B14F-4D97-AF65-F5344CB8AC3E}">
        <p14:creationId xmlns:p14="http://schemas.microsoft.com/office/powerpoint/2010/main" val="338430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8173-C9E9-6C47-AC05-7634551B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Greg Smith (6:30 – 6:35)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83451-22F3-024E-9B80-C712E9730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You’re Substitute Instructor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DD724B5-B3C9-EF4C-82FA-12F5056F8BD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71C51-8A22-544B-A64F-568AE7EC9C0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Web Developer Bootcamp – Normally</a:t>
            </a:r>
          </a:p>
          <a:p>
            <a:r>
              <a:rPr lang="en-US" dirty="0"/>
              <a:t>Over 30 years in Software Development</a:t>
            </a:r>
          </a:p>
          <a:p>
            <a:pPr lvl="1"/>
            <a:r>
              <a:rPr lang="en-US" dirty="0"/>
              <a:t>Including Database Development</a:t>
            </a:r>
          </a:p>
          <a:p>
            <a:pPr lvl="1"/>
            <a:endParaRPr lang="en-US" dirty="0"/>
          </a:p>
          <a:p>
            <a:r>
              <a:rPr lang="en-US" dirty="0"/>
              <a:t>Today</a:t>
            </a:r>
          </a:p>
          <a:p>
            <a:pPr lvl="1"/>
            <a:r>
              <a:rPr lang="en-US" dirty="0"/>
              <a:t>High Level Overview of…</a:t>
            </a:r>
          </a:p>
          <a:p>
            <a:pPr lvl="1"/>
            <a:r>
              <a:rPr lang="en-US" dirty="0"/>
              <a:t>Hypothesis Testing</a:t>
            </a:r>
          </a:p>
          <a:p>
            <a:pPr lvl="1"/>
            <a:r>
              <a:rPr lang="en-US" dirty="0"/>
              <a:t>Null Hypothesis</a:t>
            </a:r>
          </a:p>
          <a:p>
            <a:pPr lvl="1"/>
            <a:r>
              <a:rPr lang="en-US" dirty="0"/>
              <a:t>Statistical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3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</a:t>
            </a:r>
            <a:br>
              <a:rPr lang="en" dirty="0"/>
            </a:br>
            <a:r>
              <a:rPr lang="en" dirty="0"/>
              <a:t>ANOVA</a:t>
            </a:r>
            <a:endParaRPr dirty="0"/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(7:45-7:55)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activity will use ANOVA to compare the differences in </a:t>
            </a:r>
            <a:br>
              <a:rPr lang="en-US" sz="1800" dirty="0"/>
            </a:br>
            <a:r>
              <a:rPr lang="en-US" sz="1800" dirty="0"/>
              <a:t>Pain Threshold for people with different hair colors.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http://localhost:8888/notebooks/7-ProjectOne/3/Activities/05-Stu_ANOVA/Unsolved/hair_anova.ipynb</a:t>
            </a: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Perform a one-way ANOVA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determine if there are any significant differences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Hair Color vs. Pain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Create a Boxplot to show the distribution of pain tolerances for each hair color.</a:t>
            </a:r>
          </a:p>
        </p:txBody>
      </p:sp>
    </p:spTree>
    <p:extLst>
      <p:ext uri="{BB962C8B-B14F-4D97-AF65-F5344CB8AC3E}">
        <p14:creationId xmlns:p14="http://schemas.microsoft.com/office/powerpoint/2010/main" val="1590431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Review:</a:t>
            </a:r>
            <a:br>
              <a:rPr lang="en" dirty="0"/>
            </a:br>
            <a:r>
              <a:rPr lang="en" dirty="0"/>
              <a:t>ANOVA</a:t>
            </a:r>
            <a:endParaRPr dirty="0"/>
          </a:p>
        </p:txBody>
      </p:sp>
      <p:sp>
        <p:nvSpPr>
          <p:cNvPr id="1157" name="Google Shape;1157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9081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ANOVA (7:55-8:00)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http://localhost:8888/notebooks/7-ProjectOne/3/Activities/05-Stu_ANOVA/Solved/hair_anova.ipynb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boxplot indicates that at least two of the hair color types may be significantly different than the 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dirty="0" err="1"/>
              <a:t>HairColour</a:t>
            </a:r>
            <a:r>
              <a:rPr lang="en-US" sz="1800" dirty="0"/>
              <a:t> type is used to filter the pain measurements into separate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ANOVA calculation </a:t>
            </a:r>
            <a:r>
              <a:rPr lang="en-US" sz="1800" b="1" u="sng" dirty="0"/>
              <a:t>rejects the null hypothesis with a </a:t>
            </a:r>
            <a:r>
              <a:rPr lang="en-US" sz="1800" b="1" u="sng" dirty="0" err="1"/>
              <a:t>pvalue</a:t>
            </a:r>
            <a:r>
              <a:rPr lang="en-US" sz="1800" b="1" u="sng" dirty="0"/>
              <a:t> &lt; 0.05.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ANOVA does not tell us which hair color types are statistically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Only that at least one type was significantly different than the 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0558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743" y="2163782"/>
            <a:ext cx="6172200" cy="653895"/>
          </a:xfrm>
        </p:spPr>
        <p:txBody>
          <a:bodyPr>
            <a:normAutofit/>
          </a:bodyPr>
          <a:lstStyle/>
          <a:p>
            <a:r>
              <a:rPr lang="en-US" dirty="0"/>
              <a:t>Chi Square Test</a:t>
            </a:r>
          </a:p>
        </p:txBody>
      </p:sp>
    </p:spTree>
    <p:extLst>
      <p:ext uri="{BB962C8B-B14F-4D97-AF65-F5344CB8AC3E}">
        <p14:creationId xmlns:p14="http://schemas.microsoft.com/office/powerpoint/2010/main" val="391875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D3DE-8061-2940-B8F3-0DBCBDF8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Chi Square Test Formula (8:00-8:15)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F5EC9-7863-A947-86EC-46FB57F533FF}"/>
              </a:ext>
            </a:extLst>
          </p:cNvPr>
          <p:cNvSpPr txBox="1"/>
          <p:nvPr/>
        </p:nvSpPr>
        <p:spPr>
          <a:xfrm>
            <a:off x="2607277" y="2863679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ED040-23B7-784B-9716-1C946C95AFD7}"/>
              </a:ext>
            </a:extLst>
          </p:cNvPr>
          <p:cNvSpPr txBox="1"/>
          <p:nvPr/>
        </p:nvSpPr>
        <p:spPr>
          <a:xfrm>
            <a:off x="1143000" y="2031843"/>
            <a:ext cx="6800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Math formulas with Greek symbols can look intimidating.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But the idea is simple, and we’ll walk through what everything here means.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685800"/>
            <a:ext cx="3200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3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What is it used for?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371600" y="571500"/>
            <a:ext cx="640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To answer the question: Is the distribution of frequencies in the dataset meaningful?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In other words, does the data match our expectations?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In still other words, do we accept or reject the null hypothesis?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92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Example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294967" y="571501"/>
            <a:ext cx="85737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Out of 300 dinosaurs,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220 eat everything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55 eat only meat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25 eat only plants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Null hypothesis: no statistical significance exists in the distribution of omnivores, carnivores, and herbivores. That is, this data can be explained by random distribution.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The chi square test can help us accept or reject the null hypothesis.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100" dirty="0">
                <a:hlinkClick r:id="rId2"/>
              </a:rPr>
              <a:t>http://localhost:8888/notebooks/7-ProjectOne/3/Activities/06-Ins_Chi_Square/Solved/Ins-Chi_square.ipynb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652F6-7DE2-FD43-AF41-16E9D613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507381"/>
            <a:ext cx="23717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Chi square test formula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314450" y="13716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l-GR" sz="1800" dirty="0"/>
              <a:t>Σ</a:t>
            </a:r>
            <a:r>
              <a:rPr lang="en-US" sz="1800" dirty="0"/>
              <a:t> (sigma): the sum of…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O: observed values: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220 omnivores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55 carnivores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25 herbivores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E: expected values (in randomly distributed data):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100 omnivores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100 carnivores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100 herbivores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514351"/>
            <a:ext cx="1943100" cy="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2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Chi square test example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257300" y="2114550"/>
            <a:ext cx="64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l-GR" sz="1800" dirty="0"/>
              <a:t>χ²</a:t>
            </a:r>
            <a:r>
              <a:rPr lang="en-US" sz="1800" dirty="0"/>
              <a:t> = (220-100)</a:t>
            </a:r>
            <a:r>
              <a:rPr lang="en-US" sz="1800" baseline="30000" dirty="0"/>
              <a:t>2</a:t>
            </a:r>
            <a:r>
              <a:rPr lang="en-US" sz="1800" dirty="0"/>
              <a:t>/100 + (55-100)</a:t>
            </a:r>
            <a:r>
              <a:rPr lang="en-US" sz="1800" baseline="30000" dirty="0"/>
              <a:t>2</a:t>
            </a:r>
            <a:r>
              <a:rPr lang="en-US" sz="1800" dirty="0"/>
              <a:t>/100 + (25-100)</a:t>
            </a:r>
            <a:r>
              <a:rPr lang="en-US" sz="1800" baseline="30000" dirty="0"/>
              <a:t>2</a:t>
            </a:r>
            <a:r>
              <a:rPr lang="en-US" sz="1800" dirty="0"/>
              <a:t>/100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r>
              <a:rPr lang="en-US" sz="1800" dirty="0"/>
              <a:t>  = 144 + 20.25 + 56.25 </a:t>
            </a:r>
          </a:p>
          <a:p>
            <a:pPr lvl="1"/>
            <a:r>
              <a:rPr lang="en-US" sz="1800" dirty="0"/>
              <a:t>  = </a:t>
            </a:r>
            <a:r>
              <a:rPr lang="en-US" sz="1800" b="1" dirty="0">
                <a:solidFill>
                  <a:srgbClr val="FF0000"/>
                </a:solidFill>
              </a:rPr>
              <a:t>220.5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514350"/>
            <a:ext cx="2628900" cy="12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4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</a:t>
            </a:r>
            <a:br>
              <a:rPr lang="en" dirty="0"/>
            </a:br>
            <a:r>
              <a:rPr lang="en" dirty="0"/>
              <a:t>Hypothesis Testing</a:t>
            </a:r>
            <a:endParaRPr dirty="0"/>
          </a:p>
        </p:txBody>
      </p:sp>
      <p:sp>
        <p:nvSpPr>
          <p:cNvPr id="1049" name="Google Shape;1049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792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Steps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371600" y="1143001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342900">
              <a:buFont typeface="+mj-lt"/>
              <a:buAutoNum type="arabicPeriod"/>
            </a:pPr>
            <a:r>
              <a:rPr lang="en-US" sz="1800" strike="sngStrike" dirty="0"/>
              <a:t>Determine chi square 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marL="685800" lvl="1" indent="-342900">
              <a:buFont typeface="+mj-lt"/>
              <a:buAutoNum type="arabicPeriod"/>
            </a:pPr>
            <a:r>
              <a:rPr lang="en-US" sz="1800" dirty="0"/>
              <a:t>Determine degree of freedom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dirty="0"/>
              <a:t>3. Choose a p-value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dirty="0"/>
              <a:t>4. Determine critical 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dirty="0"/>
              <a:t>5. Make a decision</a:t>
            </a:r>
          </a:p>
        </p:txBody>
      </p:sp>
    </p:spTree>
    <p:extLst>
      <p:ext uri="{BB962C8B-B14F-4D97-AF65-F5344CB8AC3E}">
        <p14:creationId xmlns:p14="http://schemas.microsoft.com/office/powerpoint/2010/main" val="12302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Degrees of freedom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257300" y="742950"/>
            <a:ext cx="6400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To determine the degree of freedom, take the number of rows and subtract one:</a:t>
            </a:r>
          </a:p>
          <a:p>
            <a:pPr lvl="1"/>
            <a:r>
              <a:rPr lang="en-US" sz="1800" dirty="0"/>
              <a:t>		omnivores: 220</a:t>
            </a:r>
          </a:p>
          <a:p>
            <a:pPr lvl="1"/>
            <a:r>
              <a:rPr lang="en-US" sz="1800" dirty="0"/>
              <a:t>		carnivores: 55</a:t>
            </a:r>
          </a:p>
          <a:p>
            <a:pPr lvl="1"/>
            <a:r>
              <a:rPr lang="en-US" sz="1800" dirty="0"/>
              <a:t>		herbivores: 25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There are three rows. </a:t>
            </a:r>
            <a:br>
              <a:rPr lang="en-US" sz="1800" dirty="0"/>
            </a:br>
            <a:r>
              <a:rPr lang="en-US" sz="1800" dirty="0"/>
              <a:t>So the degree of freedom is 3-1 = 2.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The degree of freedom is the number of figures required to fill out the table (like Sudoku).</a:t>
            </a:r>
          </a:p>
          <a:p>
            <a:pPr lvl="1"/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If we have two of the numbers, </a:t>
            </a:r>
            <a:br>
              <a:rPr lang="en-US" sz="1800" dirty="0"/>
            </a:br>
            <a:r>
              <a:rPr lang="en-US" sz="1800" dirty="0"/>
              <a:t>we can figure out the value of the third.</a:t>
            </a:r>
          </a:p>
        </p:txBody>
      </p:sp>
    </p:spTree>
    <p:extLst>
      <p:ext uri="{BB962C8B-B14F-4D97-AF65-F5344CB8AC3E}">
        <p14:creationId xmlns:p14="http://schemas.microsoft.com/office/powerpoint/2010/main" val="324234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Steps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371600" y="1143001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342900">
              <a:buFont typeface="+mj-lt"/>
              <a:buAutoNum type="arabicPeriod"/>
            </a:pPr>
            <a:r>
              <a:rPr lang="en-US" sz="1800" strike="sngStrike" dirty="0"/>
              <a:t>Determine chi square 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marL="685800" lvl="1" indent="-342900">
              <a:buFont typeface="+mj-lt"/>
              <a:buAutoNum type="arabicPeriod"/>
            </a:pPr>
            <a:r>
              <a:rPr lang="en-US" sz="1800" strike="sngStrike" dirty="0"/>
              <a:t>Determine degree of freedom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dirty="0"/>
              <a:t>3. Choose a p-value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dirty="0"/>
              <a:t>4. Determine critical 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dirty="0"/>
              <a:t>5. Make a decision</a:t>
            </a:r>
          </a:p>
        </p:txBody>
      </p:sp>
    </p:spTree>
    <p:extLst>
      <p:ext uri="{BB962C8B-B14F-4D97-AF65-F5344CB8AC3E}">
        <p14:creationId xmlns:p14="http://schemas.microsoft.com/office/powerpoint/2010/main" val="40549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P-value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257300" y="742950"/>
            <a:ext cx="640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The confidence level, i.e. acceptable risk of a false positive.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p = 0.05 is widely accepted in academia; may be higher in business settings.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We’ll say 0.05 in this example.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98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Steps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371600" y="1143001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342900">
              <a:buFont typeface="+mj-lt"/>
              <a:buAutoNum type="arabicPeriod"/>
            </a:pPr>
            <a:r>
              <a:rPr lang="en-US" sz="1800" strike="sngStrike" dirty="0"/>
              <a:t>Determine chi square 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marL="685800" lvl="1" indent="-342900">
              <a:buFont typeface="+mj-lt"/>
              <a:buAutoNum type="arabicPeriod"/>
            </a:pPr>
            <a:r>
              <a:rPr lang="en-US" sz="1800" strike="sngStrike" dirty="0"/>
              <a:t>Determine</a:t>
            </a:r>
            <a:r>
              <a:rPr lang="en-US" sz="1800" dirty="0"/>
              <a:t> degree of freedom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strike="sngStrike" dirty="0"/>
              <a:t>3. Choose a </a:t>
            </a:r>
            <a:r>
              <a:rPr lang="en-US" sz="1800" u="sng" strike="sngStrike" dirty="0"/>
              <a:t>p-value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dirty="0"/>
              <a:t>4. Determine critical 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dirty="0"/>
              <a:t>5. Make a decision</a:t>
            </a:r>
          </a:p>
        </p:txBody>
      </p:sp>
    </p:spTree>
    <p:extLst>
      <p:ext uri="{BB962C8B-B14F-4D97-AF65-F5344CB8AC3E}">
        <p14:creationId xmlns:p14="http://schemas.microsoft.com/office/powerpoint/2010/main" val="19231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Critical value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257300" y="742950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Found by consulting a table: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D2715-2FC7-D74F-AB23-071A31000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85850"/>
            <a:ext cx="6858000" cy="1936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5C31D-F3D7-8C45-9138-7E0A70488BEE}"/>
              </a:ext>
            </a:extLst>
          </p:cNvPr>
          <p:cNvSpPr txBox="1"/>
          <p:nvPr/>
        </p:nvSpPr>
        <p:spPr>
          <a:xfrm>
            <a:off x="1319084" y="3299254"/>
            <a:ext cx="2562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 err="1"/>
              <a:t>df</a:t>
            </a:r>
            <a:r>
              <a:rPr lang="en-US" sz="1800" dirty="0"/>
              <a:t> = 2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P = 0.05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Critical value = 5.991</a:t>
            </a:r>
          </a:p>
        </p:txBody>
      </p:sp>
    </p:spTree>
    <p:extLst>
      <p:ext uri="{BB962C8B-B14F-4D97-AF65-F5344CB8AC3E}">
        <p14:creationId xmlns:p14="http://schemas.microsoft.com/office/powerpoint/2010/main" val="165938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Steps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371600" y="1143001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342900">
              <a:buFont typeface="+mj-lt"/>
              <a:buAutoNum type="arabicPeriod"/>
            </a:pPr>
            <a:r>
              <a:rPr lang="en-US" sz="1800" strike="sngStrike" dirty="0"/>
              <a:t>Determine chi square 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marL="685800" lvl="1" indent="-342900">
              <a:buFont typeface="+mj-lt"/>
              <a:buAutoNum type="arabicPeriod"/>
            </a:pPr>
            <a:r>
              <a:rPr lang="en-US" sz="1800" strike="sngStrike" dirty="0"/>
              <a:t>Determine</a:t>
            </a:r>
            <a:r>
              <a:rPr lang="en-US" sz="1800" dirty="0"/>
              <a:t> degree of freedom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strike="sngStrike" dirty="0"/>
              <a:t>3. Choose a </a:t>
            </a:r>
            <a:r>
              <a:rPr lang="en-US" sz="1800" u="sng" strike="sngStrike" dirty="0"/>
              <a:t>p-value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strike="sngStrike" dirty="0"/>
              <a:t>4. Determine critical value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/>
          </a:p>
          <a:p>
            <a:pPr lvl="1"/>
            <a:r>
              <a:rPr lang="en-US" sz="1800" dirty="0"/>
              <a:t>5. Make a decision</a:t>
            </a:r>
          </a:p>
        </p:txBody>
      </p:sp>
    </p:spTree>
    <p:extLst>
      <p:ext uri="{BB962C8B-B14F-4D97-AF65-F5344CB8AC3E}">
        <p14:creationId xmlns:p14="http://schemas.microsoft.com/office/powerpoint/2010/main" val="31706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Making a decision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368511" y="740378"/>
            <a:ext cx="64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The calculated chi square value is 220.5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The critical value is 5.991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Since the chi square </a:t>
            </a:r>
            <a:r>
              <a:rPr lang="en-US" sz="1800" b="1" dirty="0"/>
              <a:t>exceeds </a:t>
            </a:r>
            <a:r>
              <a:rPr lang="en-US" sz="1800" dirty="0"/>
              <a:t>the critical value,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we decide that the difference between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observed values and expected values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are statistically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259984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In Python…  (8:00-8:15)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2D31E-84AC-5A4E-93E2-A4DAAF65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01985"/>
            <a:ext cx="4572000" cy="48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DB44A-A053-2842-AF84-A2857A6981DE}"/>
              </a:ext>
            </a:extLst>
          </p:cNvPr>
          <p:cNvSpPr txBox="1"/>
          <p:nvPr/>
        </p:nvSpPr>
        <p:spPr>
          <a:xfrm>
            <a:off x="1417938" y="1659024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2. Determine the </a:t>
            </a:r>
            <a:r>
              <a:rPr lang="en-US" sz="1800" b="1" dirty="0">
                <a:solidFill>
                  <a:srgbClr val="FF0000"/>
                </a:solidFill>
              </a:rPr>
              <a:t>critical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93AC4-2D68-1449-8EB2-B6E82E3D780C}"/>
              </a:ext>
            </a:extLst>
          </p:cNvPr>
          <p:cNvSpPr txBox="1"/>
          <p:nvPr/>
        </p:nvSpPr>
        <p:spPr>
          <a:xfrm>
            <a:off x="1371600" y="61320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Import the </a:t>
            </a:r>
            <a:r>
              <a:rPr lang="en-US" sz="1800" b="1" dirty="0" err="1">
                <a:solidFill>
                  <a:srgbClr val="FF0000"/>
                </a:solidFill>
              </a:rPr>
              <a:t>scipy.stats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module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9E9BF-C3E4-E542-9211-1970BBB8A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76537"/>
            <a:ext cx="569595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D4092-6FD8-434F-B72F-9F806B42FABC}"/>
              </a:ext>
            </a:extLst>
          </p:cNvPr>
          <p:cNvSpPr txBox="1"/>
          <p:nvPr/>
        </p:nvSpPr>
        <p:spPr>
          <a:xfrm>
            <a:off x="1417939" y="341829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3. Run the </a:t>
            </a:r>
            <a:r>
              <a:rPr lang="en-US" sz="1800" b="1" dirty="0">
                <a:solidFill>
                  <a:srgbClr val="FF0000"/>
                </a:solidFill>
              </a:rPr>
              <a:t>chi-square test</a:t>
            </a:r>
          </a:p>
          <a:p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6196EF-683B-9748-B9AC-894F1F475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29050"/>
            <a:ext cx="57054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CC99-2740-AB43-8764-9D4D5AF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5029200" cy="490391"/>
          </a:xfrm>
        </p:spPr>
        <p:txBody>
          <a:bodyPr>
            <a:normAutofit/>
          </a:bodyPr>
          <a:lstStyle/>
          <a:p>
            <a:r>
              <a:rPr lang="en-US" dirty="0"/>
              <a:t>A few more considerations  (8:00-8:15)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50B91-F2F2-DA48-B360-11034CB7F135}"/>
              </a:ext>
            </a:extLst>
          </p:cNvPr>
          <p:cNvSpPr txBox="1"/>
          <p:nvPr/>
        </p:nvSpPr>
        <p:spPr>
          <a:xfrm>
            <a:off x="1368511" y="740378"/>
            <a:ext cx="640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Chi square test is used to test categorical variables.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It cannot be used on </a:t>
            </a:r>
            <a:r>
              <a:rPr lang="en-US" sz="1800" b="1" dirty="0"/>
              <a:t>continuous data.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The categories must be </a:t>
            </a:r>
            <a:r>
              <a:rPr lang="en-US" sz="1800" b="1" dirty="0"/>
              <a:t>mutually exclusive</a:t>
            </a:r>
            <a:r>
              <a:rPr lang="en-US" sz="1800" dirty="0"/>
              <a:t>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We have covered using the chi square to test </a:t>
            </a:r>
            <a:r>
              <a:rPr lang="en-US" sz="1800" b="1" dirty="0"/>
              <a:t>goodness of fit.</a:t>
            </a: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1800" dirty="0"/>
              <a:t>It can also be used to test </a:t>
            </a:r>
            <a:r>
              <a:rPr lang="en-US" sz="1800" b="1" dirty="0"/>
              <a:t>independence. </a:t>
            </a:r>
            <a:br>
              <a:rPr lang="en-US" sz="1800" b="1" dirty="0"/>
            </a:br>
            <a:r>
              <a:rPr lang="en-US" sz="1800" dirty="0"/>
              <a:t>(Feel free to explore this on your own. Not hard.)</a:t>
            </a:r>
          </a:p>
        </p:txBody>
      </p:sp>
    </p:spTree>
    <p:extLst>
      <p:ext uri="{BB962C8B-B14F-4D97-AF65-F5344CB8AC3E}">
        <p14:creationId xmlns:p14="http://schemas.microsoft.com/office/powerpoint/2010/main" val="369344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Testing (6:35 – 6:40)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79228"/>
            <a:ext cx="9144000" cy="4127222"/>
          </a:xfrm>
        </p:spPr>
        <p:txBody>
          <a:bodyPr/>
          <a:lstStyle/>
          <a:p>
            <a:r>
              <a:rPr lang="en-US" sz="2000" dirty="0"/>
              <a:t>Hypothesis testing is a way to test a theory or question.</a:t>
            </a:r>
          </a:p>
          <a:p>
            <a:endParaRPr lang="en-US" sz="2000" dirty="0"/>
          </a:p>
          <a:p>
            <a:r>
              <a:rPr lang="en-US" sz="2000" dirty="0"/>
              <a:t>What are some data questions you may ask?</a:t>
            </a:r>
          </a:p>
          <a:p>
            <a:pPr lvl="1"/>
            <a:r>
              <a:rPr lang="en-US" sz="2000" dirty="0"/>
              <a:t>Does this new medication work?</a:t>
            </a:r>
          </a:p>
          <a:p>
            <a:pPr lvl="1"/>
            <a:r>
              <a:rPr lang="en-US" sz="2000" dirty="0"/>
              <a:t>Is the cost of living higher in this city?</a:t>
            </a:r>
          </a:p>
          <a:p>
            <a:pPr lvl="1"/>
            <a:r>
              <a:rPr lang="en-US" sz="2000" dirty="0"/>
              <a:t>Does this group score higher than another group?</a:t>
            </a:r>
          </a:p>
          <a:p>
            <a:endParaRPr lang="en-US" sz="2000" dirty="0"/>
          </a:p>
          <a:p>
            <a:r>
              <a:rPr lang="en-US" sz="2000" dirty="0"/>
              <a:t>A large part of Statistics and the Scientific Process is to identify a Hypothesis and then try to determine if the observations or effects could be due to chance.</a:t>
            </a:r>
          </a:p>
          <a:p>
            <a:pPr marL="139700" indent="0">
              <a:buNone/>
            </a:pPr>
            <a:br>
              <a:rPr lang="en-US" sz="2000" dirty="0"/>
            </a:br>
            <a:endParaRPr lang="en-US" sz="2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</a:t>
            </a:r>
            <a:br>
              <a:rPr lang="en" dirty="0"/>
            </a:br>
            <a:r>
              <a:rPr lang="en" dirty="0"/>
              <a:t>Chi Square</a:t>
            </a:r>
            <a:endParaRPr dirty="0"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95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ANOVA (8:15-8:25)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http://localhost:8888/edit/7-ProjectOne/3/Activities/07-Stu_Chi_Square/README.md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http://localhost:8888/notebooks/7-ProjectOne/3/Activities/07-Stu_Chi_Square/Unsolved/Stu-Cafes.ipynb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Perform the chi-square test: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	first with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	then by hand.</a:t>
            </a:r>
          </a:p>
          <a:p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1783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Review:</a:t>
            </a:r>
            <a:br>
              <a:rPr lang="en" dirty="0"/>
            </a:br>
            <a:r>
              <a:rPr lang="en" dirty="0"/>
              <a:t>Chi Square</a:t>
            </a:r>
            <a:endParaRPr dirty="0"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1607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Chi Square (8:25-8:30)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http://localhost:8888/notebooks/7-ProjectOne/3/Activities/07-Stu_Chi_Square/Solved/Stu-Cafes.ipynb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this case, the null hypothesis would be that </a:t>
            </a:r>
            <a:br>
              <a:rPr lang="en-US" sz="1800" dirty="0"/>
            </a:br>
            <a:r>
              <a:rPr lang="en-US" sz="1800" dirty="0"/>
              <a:t>there is no statistical difference in the number of visits to each of the four cafés.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Since the total number of visits to all four cafés is 6,000, </a:t>
            </a:r>
            <a:br>
              <a:rPr lang="en-US" sz="1800" dirty="0"/>
            </a:br>
            <a:r>
              <a:rPr lang="en-US" sz="1800" dirty="0"/>
              <a:t>the expected number for each café is 6000/4, or 1,500.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expected column is added to the data frame.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9E7503-36CF-5047-A8F4-1C700E69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159" y="3031408"/>
            <a:ext cx="2298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07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Chi Square (8:25-8:30)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Determine the critical value.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 	stats.chi2.ppf() is used to establish the value in Python.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 	The p-value is 0.05, so the confidence level is 0.95.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 	The degree of freedom is 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		There are four rows of variables (cafés),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 		and only the values of three of them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		are necessary to determine the values of all rows.</a:t>
            </a:r>
          </a:p>
          <a:p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1DD072-344C-FC45-BBF3-C4EAC141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4" y="2901287"/>
            <a:ext cx="7826478" cy="19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20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3A8C-9B8A-2645-8E8C-FB2C466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Chi Square (8:25-8:30)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C796E0-5F77-264C-BD3F-31F0F239706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0F3C0B-AB32-9546-A44F-4239A43DF9A0}"/>
              </a:ext>
            </a:extLst>
          </p:cNvPr>
          <p:cNvSpPr/>
          <p:nvPr/>
        </p:nvSpPr>
        <p:spPr>
          <a:xfrm>
            <a:off x="285135" y="901657"/>
            <a:ext cx="85737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Finally, compare the chi-square value to the critical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</a:t>
            </a:r>
            <a:r>
              <a:rPr lang="en-US" sz="1800" dirty="0" err="1"/>
              <a:t>stats.chisquare</a:t>
            </a:r>
            <a:r>
              <a:rPr lang="en-US" sz="1800" dirty="0"/>
              <a:t>();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	its first argument should be the observed values,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	and second the expected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Compare the chi-square value against the critical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Since 23.3 is greater than the critical value of 7.8,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	we can conclude that the differences in the number of café visits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	are statistically 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1A1637-756C-5245-BA5F-F36C6D21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" y="3486980"/>
            <a:ext cx="9144000" cy="10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99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8" name="Google Shape;1348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2871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EBEBF5-4FBD-0944-8401-D4AC292BE17E}"/>
              </a:ext>
            </a:extLst>
          </p:cNvPr>
          <p:cNvSpPr txBox="1"/>
          <p:nvPr/>
        </p:nvSpPr>
        <p:spPr>
          <a:xfrm>
            <a:off x="1327355" y="730661"/>
            <a:ext cx="6263147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That’s All</a:t>
            </a:r>
          </a:p>
          <a:p>
            <a:pPr algn="ctr"/>
            <a:r>
              <a:rPr lang="en-US" sz="3600" dirty="0"/>
              <a:t>Now: PROJECT TIME</a:t>
            </a:r>
          </a:p>
        </p:txBody>
      </p:sp>
    </p:spTree>
    <p:extLst>
      <p:ext uri="{BB962C8B-B14F-4D97-AF65-F5344CB8AC3E}">
        <p14:creationId xmlns:p14="http://schemas.microsoft.com/office/powerpoint/2010/main" val="94962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Testing (6:35 – 6:50)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533700"/>
            <a:ext cx="9144000" cy="437275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An Hypothesis is a </a:t>
            </a:r>
          </a:p>
          <a:p>
            <a:pPr lvl="1"/>
            <a:r>
              <a:rPr lang="en-US" dirty="0"/>
              <a:t>measurable and </a:t>
            </a:r>
          </a:p>
          <a:p>
            <a:pPr lvl="1"/>
            <a:r>
              <a:rPr lang="en-US" dirty="0"/>
              <a:t>testable statement </a:t>
            </a:r>
          </a:p>
          <a:p>
            <a:pPr lvl="1"/>
            <a:r>
              <a:rPr lang="en-US" dirty="0"/>
              <a:t>about something that you expect will happen.</a:t>
            </a:r>
          </a:p>
          <a:p>
            <a:pPr lvl="1"/>
            <a:endParaRPr lang="en-US" dirty="0"/>
          </a:p>
          <a:p>
            <a:r>
              <a:rPr lang="en-US" dirty="0"/>
              <a:t>The Hypothesis is often expressed as an If/Then statement.</a:t>
            </a:r>
          </a:p>
          <a:p>
            <a:endParaRPr lang="en-US" dirty="0"/>
          </a:p>
          <a:p>
            <a:r>
              <a:rPr lang="en-US" dirty="0"/>
              <a:t>"If San Diego, CA is warmer than Austin, TX in July, </a:t>
            </a:r>
          </a:p>
          <a:p>
            <a:pPr lvl="1"/>
            <a:r>
              <a:rPr lang="en-US" dirty="0"/>
              <a:t>then the average daily temperature will be higher.”</a:t>
            </a:r>
          </a:p>
          <a:p>
            <a:pPr lvl="1"/>
            <a:endParaRPr lang="en-US" dirty="0"/>
          </a:p>
          <a:p>
            <a:r>
              <a:rPr lang="en-US" dirty="0"/>
              <a:t>The Null Hypothesis is typically stated that NO differences exist between the variables or groups of interest.</a:t>
            </a:r>
          </a:p>
          <a:p>
            <a:endParaRPr lang="en-US" dirty="0"/>
          </a:p>
          <a:p>
            <a:r>
              <a:rPr lang="en-US" dirty="0"/>
              <a:t>"If San Diego, CA is not warmer than Austin, TX in July, </a:t>
            </a:r>
          </a:p>
          <a:p>
            <a:pPr lvl="1"/>
            <a:r>
              <a:rPr lang="en-US" dirty="0"/>
              <a:t>then there will be no difference in the average daily temperatures."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2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Testing (6:35 – 6:50)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79228"/>
            <a:ext cx="9144000" cy="4127222"/>
          </a:xfrm>
        </p:spPr>
        <p:txBody>
          <a:bodyPr/>
          <a:lstStyle/>
          <a:p>
            <a:r>
              <a:rPr lang="en-US" sz="1800" dirty="0"/>
              <a:t>Hypothesis Testing applies statistical methods to determine if something happened purely by chance.</a:t>
            </a:r>
          </a:p>
          <a:p>
            <a:endParaRPr lang="en-US" sz="1800" dirty="0"/>
          </a:p>
          <a:p>
            <a:r>
              <a:rPr lang="en-US" sz="1800" dirty="0"/>
              <a:t>Scientists and researchers often form a Hypothesis for their observations along with a Null Hypothesis. </a:t>
            </a:r>
          </a:p>
          <a:p>
            <a:endParaRPr lang="en-US" sz="1800" dirty="0"/>
          </a:p>
          <a:p>
            <a:r>
              <a:rPr lang="en-US" sz="1800" dirty="0"/>
              <a:t>The Null Hypothesis assumes that observations or effects are simply by chance.</a:t>
            </a:r>
          </a:p>
          <a:p>
            <a:endParaRPr lang="en-US" sz="1800" dirty="0"/>
          </a:p>
          <a:p>
            <a:r>
              <a:rPr lang="en-US" sz="1800" dirty="0"/>
              <a:t>The goal of hypothesis testing is to reject the Null Hypothesis through statistical tests. </a:t>
            </a:r>
          </a:p>
          <a:p>
            <a:endParaRPr lang="en-US" sz="1800" dirty="0"/>
          </a:p>
          <a:p>
            <a:r>
              <a:rPr lang="en-US" sz="1800" dirty="0"/>
              <a:t>Rejecting the Null Hypothesis presumes that the Hypothesis was true.</a:t>
            </a:r>
          </a:p>
          <a:p>
            <a:endParaRPr lang="en-US" sz="1800" dirty="0"/>
          </a:p>
          <a:p>
            <a:pPr marL="139700" indent="0">
              <a:buNone/>
            </a:pP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848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Testing (6:35 – 6:50)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79228"/>
            <a:ext cx="9144000" cy="4127222"/>
          </a:xfrm>
        </p:spPr>
        <p:txBody>
          <a:bodyPr/>
          <a:lstStyle/>
          <a:p>
            <a:r>
              <a:rPr lang="en-US" sz="1800" dirty="0"/>
              <a:t>Rejecting the Null Hypothesis is never absolute.</a:t>
            </a:r>
          </a:p>
          <a:p>
            <a:endParaRPr lang="en-US" sz="1800" dirty="0"/>
          </a:p>
          <a:p>
            <a:r>
              <a:rPr lang="en-US" sz="1800" dirty="0"/>
              <a:t>Instead, statisticians calculate the probability of observing the event. </a:t>
            </a:r>
          </a:p>
          <a:p>
            <a:endParaRPr lang="en-US" sz="1800" dirty="0"/>
          </a:p>
          <a:p>
            <a:r>
              <a:rPr lang="en-US" sz="1800" dirty="0"/>
              <a:t>This is called the P value. </a:t>
            </a:r>
          </a:p>
          <a:p>
            <a:endParaRPr lang="en-US" sz="1800" dirty="0"/>
          </a:p>
          <a:p>
            <a:r>
              <a:rPr lang="en-US" sz="1800" dirty="0"/>
              <a:t>The P value is then compared to a fixed significance level to determine if the Null Hypothesis can be rejected. </a:t>
            </a:r>
          </a:p>
          <a:p>
            <a:endParaRPr lang="en-US" sz="1800" dirty="0"/>
          </a:p>
          <a:p>
            <a:r>
              <a:rPr lang="en-US" sz="1800" dirty="0"/>
              <a:t>A smaller P value indicates stronger evidence against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290420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Testing (6:35 – 6:50)</a:t>
            </a:r>
            <a:endParaRPr dirty="0"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5F05A3-243E-5743-A5AE-8ACF2637D51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7F3F14-6B73-A342-96A2-6B3A0098757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75" y="779228"/>
            <a:ext cx="9144000" cy="4127222"/>
          </a:xfrm>
        </p:spPr>
        <p:txBody>
          <a:bodyPr/>
          <a:lstStyle/>
          <a:p>
            <a:r>
              <a:rPr lang="en-US" sz="1600" dirty="0"/>
              <a:t>Steps for Hypothesis Testing:</a:t>
            </a:r>
          </a:p>
          <a:p>
            <a:endParaRPr lang="en-US" sz="1600" dirty="0"/>
          </a:p>
          <a:p>
            <a:pPr lvl="1"/>
            <a:r>
              <a:rPr lang="en-US" sz="1600" dirty="0"/>
              <a:t>Determine the Hypothesis and Null Hypothesis.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Identify the appropriate statistical test.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Determine the acceptable significance value.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Compute the P-value.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Determine if the P-value rejects the Null Hypothesis </a:t>
            </a:r>
            <a:br>
              <a:rPr lang="en-US" sz="1600" dirty="0"/>
            </a:br>
            <a:r>
              <a:rPr lang="en-US" sz="1600" dirty="0"/>
              <a:t>by comparing it to the significance value (Typically &lt; 0.05).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4080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2055</Words>
  <Application>Microsoft Macintosh PowerPoint</Application>
  <PresentationFormat>On-screen Show (16:9)</PresentationFormat>
  <Paragraphs>485</Paragraphs>
  <Slides>57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Courier New</vt:lpstr>
      <vt:lpstr>Roboto Thin</vt:lpstr>
      <vt:lpstr>Roboto Light</vt:lpstr>
      <vt:lpstr>Amatic SC</vt:lpstr>
      <vt:lpstr>Calibri</vt:lpstr>
      <vt:lpstr>Roboto Medium</vt:lpstr>
      <vt:lpstr>Inconsolata</vt:lpstr>
      <vt:lpstr>Roboto</vt:lpstr>
      <vt:lpstr>Arial</vt:lpstr>
      <vt:lpstr>Simple Light</vt:lpstr>
      <vt:lpstr>Unbranded</vt:lpstr>
      <vt:lpstr>Lesson 4.3</vt:lpstr>
      <vt:lpstr>Welcome</vt:lpstr>
      <vt:lpstr>I’m Greg Smith (6:30 – 6:35)</vt:lpstr>
      <vt:lpstr>Intro to Hypothesis Testing</vt:lpstr>
      <vt:lpstr>Hypothesis Testing (6:35 – 6:40)</vt:lpstr>
      <vt:lpstr>Hypothesis Testing (6:35 – 6:50)</vt:lpstr>
      <vt:lpstr>Hypothesis Testing (6:35 – 6:50)</vt:lpstr>
      <vt:lpstr>Hypothesis Testing (6:35 – 6:50)</vt:lpstr>
      <vt:lpstr>Hypothesis Testing (6:35 – 6:50)</vt:lpstr>
      <vt:lpstr>Partners: Forming a Null Hypothesis</vt:lpstr>
      <vt:lpstr>Partners: Forming a NULL Hypothesis (6:50 – 7:00pm)</vt:lpstr>
      <vt:lpstr>Everyone: Review the Null Hypothesis</vt:lpstr>
      <vt:lpstr>Review: The Null Hypothesis (7:00 – 7:05)</vt:lpstr>
      <vt:lpstr>The T-Test</vt:lpstr>
      <vt:lpstr>The T-Test (7:05-7:15)</vt:lpstr>
      <vt:lpstr>The T-Test (7:05-7:15)</vt:lpstr>
      <vt:lpstr>The P-Value (Significance) (7:05-7:15)</vt:lpstr>
      <vt:lpstr>The One-Sample T-Test (7:05-7:15)</vt:lpstr>
      <vt:lpstr>The Two-Sample T-Test (7:05-7:15)</vt:lpstr>
      <vt:lpstr>QUESTIONS?</vt:lpstr>
      <vt:lpstr>Activity: T-Test</vt:lpstr>
      <vt:lpstr>Student T-Test (7:15-7:30)</vt:lpstr>
      <vt:lpstr>Everyone: Review T-Test</vt:lpstr>
      <vt:lpstr>Review T-Test (7:30-7:35)</vt:lpstr>
      <vt:lpstr>ANOVA</vt:lpstr>
      <vt:lpstr>ANOVA (7:35-7:45)</vt:lpstr>
      <vt:lpstr>ANOVA (7:35-7:45)</vt:lpstr>
      <vt:lpstr>ANOVA (7:35-7:45)</vt:lpstr>
      <vt:lpstr>ANOVA (7:35-7:45)</vt:lpstr>
      <vt:lpstr>Activity: ANOVA</vt:lpstr>
      <vt:lpstr>ANOVA (7:45-7:55)</vt:lpstr>
      <vt:lpstr>Review: ANOVA</vt:lpstr>
      <vt:lpstr>Review ANOVA (7:55-8:00)</vt:lpstr>
      <vt:lpstr>Chi Square Test</vt:lpstr>
      <vt:lpstr>The Chi Square Test Formula (8:00-8:15)</vt:lpstr>
      <vt:lpstr>What is it used for? (8:00-8:15)</vt:lpstr>
      <vt:lpstr>Example  (8:00-8:15)</vt:lpstr>
      <vt:lpstr>Chi square test formula  (8:00-8:15)</vt:lpstr>
      <vt:lpstr>Chi square test example  (8:00-8:15)</vt:lpstr>
      <vt:lpstr>Steps (8:00-8:15)</vt:lpstr>
      <vt:lpstr>Degrees of freedom  (8:00-8:15)</vt:lpstr>
      <vt:lpstr>Steps  (8:00-8:15)</vt:lpstr>
      <vt:lpstr>P-value  (8:00-8:15)</vt:lpstr>
      <vt:lpstr>Steps  (8:00-8:15)</vt:lpstr>
      <vt:lpstr>Critical value  (8:00-8:15)</vt:lpstr>
      <vt:lpstr>Steps  (8:00-8:15)</vt:lpstr>
      <vt:lpstr>Making a decision  (8:00-8:15)</vt:lpstr>
      <vt:lpstr>In Python…  (8:00-8:15)</vt:lpstr>
      <vt:lpstr>A few more considerations  (8:00-8:15)</vt:lpstr>
      <vt:lpstr>Activity: Chi Square</vt:lpstr>
      <vt:lpstr>Review ANOVA (8:15-8:25)</vt:lpstr>
      <vt:lpstr>Review: Chi Square</vt:lpstr>
      <vt:lpstr>Review Chi Square (8:25-8:30)</vt:lpstr>
      <vt:lpstr>Review Chi Square (8:25-8:30)</vt:lpstr>
      <vt:lpstr>Review Chi Square (8:25-8:30)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4.1</dc:title>
  <cp:lastModifiedBy>Greg Smith</cp:lastModifiedBy>
  <cp:revision>76</cp:revision>
  <dcterms:modified xsi:type="dcterms:W3CDTF">2019-06-05T20:17:44Z</dcterms:modified>
</cp:coreProperties>
</file>